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Roboto"/>
      <p:regular r:id="rId28"/>
      <p:bold r:id="rId29"/>
      <p:italic r:id="rId30"/>
      <p:boldItalic r:id="rId31"/>
    </p:embeddedFont>
    <p:embeddedFont>
      <p:font typeface="Old Standard TT"/>
      <p:regular r:id="rId32"/>
      <p:bold r:id="rId33"/>
      <p:italic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7.xml"/><Relationship Id="rId33" Type="http://schemas.openxmlformats.org/officeDocument/2006/relationships/font" Target="fonts/OldStandardTT-bold.fntdata"/><Relationship Id="rId10" Type="http://schemas.openxmlformats.org/officeDocument/2006/relationships/slide" Target="slides/slide6.xml"/><Relationship Id="rId32" Type="http://schemas.openxmlformats.org/officeDocument/2006/relationships/font" Target="fonts/OldStandardTT-regular.fntdata"/><Relationship Id="rId13" Type="http://schemas.openxmlformats.org/officeDocument/2006/relationships/slide" Target="slides/slide9.xml"/><Relationship Id="rId35" Type="http://schemas.openxmlformats.org/officeDocument/2006/relationships/font" Target="fonts/RobotoMono-regular.fntdata"/><Relationship Id="rId12" Type="http://schemas.openxmlformats.org/officeDocument/2006/relationships/slide" Target="slides/slide8.xml"/><Relationship Id="rId34" Type="http://schemas.openxmlformats.org/officeDocument/2006/relationships/font" Target="fonts/OldStandardTT-italic.fntdata"/><Relationship Id="rId15" Type="http://schemas.openxmlformats.org/officeDocument/2006/relationships/slide" Target="slides/slide11.xml"/><Relationship Id="rId37" Type="http://schemas.openxmlformats.org/officeDocument/2006/relationships/font" Target="fonts/RobotoMono-italic.fntdata"/><Relationship Id="rId14" Type="http://schemas.openxmlformats.org/officeDocument/2006/relationships/slide" Target="slides/slide10.xml"/><Relationship Id="rId36" Type="http://schemas.openxmlformats.org/officeDocument/2006/relationships/font" Target="fonts/RobotoMono-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RobotoMon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200">
                <a:solidFill>
                  <a:schemeClr val="dk1"/>
                </a:solidFill>
              </a:rPr>
              <a:t>Pod: </a:t>
            </a:r>
            <a:r>
              <a:rPr lang="en" sz="1200">
                <a:solidFill>
                  <a:schemeClr val="dk1"/>
                </a:solidFill>
                <a:highlight>
                  <a:srgbClr val="FFFFFF"/>
                </a:highlight>
                <a:latin typeface="Roboto"/>
                <a:ea typeface="Roboto"/>
                <a:cs typeface="Roboto"/>
                <a:sym typeface="Roboto"/>
              </a:rPr>
              <a:t>A Pod represents a running process on your cluster. A Pod encapsulates an application container (or, in some cases, multiple containers), storage resources, a unique network IP, and options that govern how the container(s) should run.</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rPr lang="en" sz="1200">
                <a:solidFill>
                  <a:schemeClr val="dk1"/>
                </a:solidFill>
              </a:rPr>
              <a:t>Service: </a:t>
            </a:r>
            <a:r>
              <a:rPr lang="en" sz="1200">
                <a:solidFill>
                  <a:schemeClr val="dk1"/>
                </a:solidFill>
                <a:highlight>
                  <a:srgbClr val="FFFFFF"/>
                </a:highlight>
                <a:latin typeface="Roboto"/>
                <a:ea typeface="Roboto"/>
                <a:cs typeface="Roboto"/>
                <a:sym typeface="Roboto"/>
              </a:rPr>
              <a:t>A Kubernetes </a:t>
            </a:r>
            <a:r>
              <a:rPr lang="en" sz="1200">
                <a:solidFill>
                  <a:srgbClr val="303030"/>
                </a:solidFill>
                <a:highlight>
                  <a:srgbClr val="F7F7F7"/>
                </a:highlight>
                <a:latin typeface="Roboto Mono"/>
                <a:ea typeface="Roboto Mono"/>
                <a:cs typeface="Roboto Mono"/>
                <a:sym typeface="Roboto Mono"/>
              </a:rPr>
              <a:t>Service</a:t>
            </a:r>
            <a:r>
              <a:rPr lang="en" sz="1200">
                <a:solidFill>
                  <a:schemeClr val="dk1"/>
                </a:solidFill>
                <a:highlight>
                  <a:srgbClr val="FFFFFF"/>
                </a:highlight>
                <a:latin typeface="Roboto"/>
                <a:ea typeface="Roboto"/>
                <a:cs typeface="Roboto"/>
                <a:sym typeface="Roboto"/>
              </a:rPr>
              <a:t> is an abstraction which defines a logical set of </a:t>
            </a:r>
            <a:r>
              <a:rPr lang="en" sz="1200">
                <a:solidFill>
                  <a:srgbClr val="303030"/>
                </a:solidFill>
                <a:highlight>
                  <a:srgbClr val="F7F7F7"/>
                </a:highlight>
                <a:latin typeface="Roboto Mono"/>
                <a:ea typeface="Roboto Mono"/>
                <a:cs typeface="Roboto Mono"/>
                <a:sym typeface="Roboto Mono"/>
              </a:rPr>
              <a:t>Pods</a:t>
            </a:r>
            <a:r>
              <a:rPr lang="en" sz="1200">
                <a:solidFill>
                  <a:schemeClr val="dk1"/>
                </a:solidFill>
                <a:highlight>
                  <a:srgbClr val="FFFFFF"/>
                </a:highlight>
                <a:latin typeface="Roboto"/>
                <a:ea typeface="Roboto"/>
                <a:cs typeface="Roboto"/>
                <a:sym typeface="Roboto"/>
              </a:rPr>
              <a:t> and a policy by which to access them  -sometimes called a micro-service.</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Clr>
                <a:schemeClr val="dk1"/>
              </a:buClr>
              <a:buSzPts val="1100"/>
              <a:buFont typeface="Arial"/>
              <a:buNone/>
            </a:pPr>
            <a:r>
              <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rPr lang="en" sz="1200">
                <a:solidFill>
                  <a:schemeClr val="dk1"/>
                </a:solidFill>
              </a:rPr>
              <a:t>Ingress operator: An ingress operator gets input data from source.</a:t>
            </a:r>
            <a:endParaRPr sz="1200">
              <a:solidFill>
                <a:schemeClr val="dk1"/>
              </a:solidFill>
            </a:endParaRPr>
          </a:p>
          <a:p>
            <a:pPr indent="0" lvl="0" marL="0">
              <a:spcBef>
                <a:spcPts val="0"/>
              </a:spcBef>
              <a:spcAft>
                <a:spcPts val="0"/>
              </a:spcAft>
              <a:buClr>
                <a:schemeClr val="dk1"/>
              </a:buClr>
              <a:buSzPts val="1100"/>
              <a:buFont typeface="Arial"/>
              <a:buNone/>
            </a:pPr>
            <a:r>
              <a:t/>
            </a:r>
            <a:endParaRPr sz="1200">
              <a:solidFill>
                <a:schemeClr val="dk1"/>
              </a:solidFill>
            </a:endParaRPr>
          </a:p>
          <a:p>
            <a:pPr indent="0" lvl="0" marL="0">
              <a:spcBef>
                <a:spcPts val="0"/>
              </a:spcBef>
              <a:spcAft>
                <a:spcPts val="0"/>
              </a:spcAft>
              <a:buNone/>
            </a:pPr>
            <a:r>
              <a:rPr lang="en" sz="1200">
                <a:solidFill>
                  <a:schemeClr val="dk1"/>
                </a:solidFill>
              </a:rPr>
              <a:t>Egress operator: An egress operator forwards the result to the top-most operator.</a:t>
            </a:r>
            <a:endParaRPr sz="1200">
              <a:solidFill>
                <a:schemeClr val="dk1"/>
              </a:solidFill>
            </a:endParaRPr>
          </a:p>
          <a:p>
            <a:pPr indent="0" lvl="0" marL="0">
              <a:spcBef>
                <a:spcPts val="0"/>
              </a:spcBef>
              <a:spcAft>
                <a:spcPts val="0"/>
              </a:spcAft>
              <a:buClr>
                <a:schemeClr val="dk1"/>
              </a:buClr>
              <a:buSzPts val="1100"/>
              <a:buFont typeface="Arial"/>
              <a:buNone/>
            </a:pPr>
            <a:r>
              <a:t/>
            </a:r>
            <a:endParaRPr sz="1200">
              <a:solidFill>
                <a:schemeClr val="dk1"/>
              </a:solidFill>
            </a:endParaRPr>
          </a:p>
          <a:p>
            <a:pPr indent="0" lvl="0" marL="0">
              <a:spcBef>
                <a:spcPts val="0"/>
              </a:spcBef>
              <a:spcAft>
                <a:spcPts val="0"/>
              </a:spcAft>
              <a:buNone/>
            </a:pPr>
            <a:r>
              <a:rPr lang="en" sz="1200">
                <a:solidFill>
                  <a:schemeClr val="dk1"/>
                </a:solidFill>
              </a:rPr>
              <a:t>Tuple: Tuple is the unit of input data that is composed of timestamp and data.</a:t>
            </a:r>
            <a:endParaRPr sz="1200">
              <a:solidFill>
                <a:schemeClr val="dk1"/>
              </a:solidFill>
            </a:endParaRPr>
          </a:p>
          <a:p>
            <a:pPr indent="0" lvl="0" marL="0">
              <a:spcBef>
                <a:spcPts val="0"/>
              </a:spcBef>
              <a:spcAft>
                <a:spcPts val="0"/>
              </a:spcAft>
              <a:buNone/>
            </a:pPr>
            <a:r>
              <a:t/>
            </a:r>
            <a:endParaRPr sz="1200">
              <a:solidFill>
                <a:schemeClr val="dk1"/>
              </a:solidFill>
            </a:endParaRPr>
          </a:p>
          <a:p>
            <a:pPr indent="0" lvl="0" marL="0">
              <a:spcBef>
                <a:spcPts val="0"/>
              </a:spcBef>
              <a:spcAft>
                <a:spcPts val="0"/>
              </a:spcAft>
              <a:buClr>
                <a:schemeClr val="dk1"/>
              </a:buClr>
              <a:buSzPts val="1100"/>
              <a:buFont typeface="Arial"/>
              <a:buNone/>
            </a:pPr>
            <a:r>
              <a:rPr lang="en" sz="1200">
                <a:solidFill>
                  <a:schemeClr val="dk1"/>
                </a:solidFill>
              </a:rPr>
              <a:t>S: Data source</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A table entry describes for a given utilization value the expected reward value for different actions. Possible actions include scale out, scale in and no action.</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Sarsa updates the reward for the previous state and action Q(si-1)  based on an immediate reward r  and the expected future reward for the current state Q(si)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 name="Shape 11"/>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Shape 12"/>
          <p:cNvSpPr txBox="1"/>
          <p:nvPr>
            <p:ph type="ctrTitle"/>
          </p:nvPr>
        </p:nvSpPr>
        <p:spPr>
          <a:xfrm>
            <a:off x="512700" y="1893300"/>
            <a:ext cx="8118600" cy="1522800"/>
          </a:xfrm>
          <a:prstGeom prst="rect">
            <a:avLst/>
          </a:prstGeom>
        </p:spPr>
        <p:txBody>
          <a:bodyPr anchorCtr="0" anchor="b" bIns="91425" lIns="91425" spcFirstLastPara="1" rIns="91425" wrap="square" tIns="91425"/>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Shape 13"/>
          <p:cNvSpPr txBox="1"/>
          <p:nvPr>
            <p:ph idx="1" type="subTitle"/>
          </p:nvPr>
        </p:nvSpPr>
        <p:spPr>
          <a:xfrm>
            <a:off x="512700" y="3840639"/>
            <a:ext cx="8118600" cy="7875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Shape 50"/>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Shape 5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Shape 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Shape 16"/>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Shape 17"/>
          <p:cNvSpPr txBox="1"/>
          <p:nvPr>
            <p:ph type="title"/>
          </p:nvPr>
        </p:nvSpPr>
        <p:spPr>
          <a:xfrm>
            <a:off x="512700" y="1893300"/>
            <a:ext cx="8118600" cy="1522800"/>
          </a:xfrm>
          <a:prstGeom prst="rect">
            <a:avLst/>
          </a:prstGeom>
        </p:spPr>
        <p:txBody>
          <a:bodyPr anchorCtr="0" anchor="b" bIns="91425" lIns="91425" spcFirstLastPara="1" rIns="91425" wrap="square" tIns="91425"/>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Shape 20"/>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Shape 22"/>
          <p:cNvSpPr txBox="1"/>
          <p:nvPr>
            <p:ph idx="1" type="body"/>
          </p:nvPr>
        </p:nvSpPr>
        <p:spPr>
          <a:xfrm>
            <a:off x="311700" y="1171600"/>
            <a:ext cx="8520600" cy="3397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Shape 26"/>
          <p:cNvSpPr txBox="1"/>
          <p:nvPr>
            <p:ph idx="1" type="body"/>
          </p:nvPr>
        </p:nvSpPr>
        <p:spPr>
          <a:xfrm>
            <a:off x="311700" y="1171675"/>
            <a:ext cx="3999900" cy="3397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2" type="body"/>
          </p:nvPr>
        </p:nvSpPr>
        <p:spPr>
          <a:xfrm>
            <a:off x="4832400" y="1171675"/>
            <a:ext cx="3999900" cy="3397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Shape 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Shape 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5604000" cy="4090800"/>
          </a:xfrm>
          <a:prstGeom prst="rect">
            <a:avLst/>
          </a:prstGeom>
        </p:spPr>
        <p:txBody>
          <a:bodyPr anchorCtr="0" anchor="ctr" bIns="91425" lIns="91425" spcFirstLastPara="1" rIns="91425" wrap="square" tIns="91425"/>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Shape 40"/>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Shape 42"/>
          <p:cNvSpPr txBox="1"/>
          <p:nvPr>
            <p:ph type="title"/>
          </p:nvPr>
        </p:nvSpPr>
        <p:spPr>
          <a:xfrm>
            <a:off x="265500" y="1382350"/>
            <a:ext cx="4045200" cy="1333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Shape 43"/>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Shape 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8" name="Shape 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Shape 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hS4GIwwAzmw"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Real-time elastic Stream Processing model based on K8s</a:t>
            </a:r>
            <a:endParaRPr/>
          </a:p>
        </p:txBody>
      </p:sp>
      <p:sp>
        <p:nvSpPr>
          <p:cNvPr id="60" name="Shape 60"/>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100"/>
              <a:t>Zhuangwei Kang, Manyao Peng, Yingqi Li, Minhui Zhou</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16" name="Shape 116"/>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To address these challenges, Alibaba has developed its own real-time computing framework -- </a:t>
            </a:r>
            <a:r>
              <a:rPr b="1" lang="en" sz="2400">
                <a:latin typeface="Calibri"/>
                <a:ea typeface="Calibri"/>
                <a:cs typeface="Calibri"/>
                <a:sym typeface="Calibri"/>
              </a:rPr>
              <a:t>Blink</a:t>
            </a:r>
            <a:r>
              <a:rPr lang="en" sz="2400">
                <a:latin typeface="Calibri"/>
                <a:ea typeface="Calibri"/>
                <a:cs typeface="Calibri"/>
                <a:sym typeface="Calibri"/>
              </a:rPr>
              <a:t>.</a:t>
            </a:r>
            <a:endParaRPr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22" name="Shape 122"/>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Blink bases on the </a:t>
            </a:r>
            <a:r>
              <a:rPr lang="en" sz="2400">
                <a:latin typeface="Calibri"/>
                <a:ea typeface="Calibri"/>
                <a:cs typeface="Calibri"/>
                <a:sym typeface="Calibri"/>
              </a:rPr>
              <a:t>true streaming approach, which considers a stream to be fundamental and treat batch as a special case of streaming (a finite stream). </a:t>
            </a:r>
            <a:endParaRPr sz="2400">
              <a:latin typeface="Calibri"/>
              <a:ea typeface="Calibri"/>
              <a:cs typeface="Calibri"/>
              <a:sym typeface="Calibri"/>
            </a:endParaRPr>
          </a:p>
          <a:p>
            <a:pPr indent="0" lvl="0" marL="0" rtl="0">
              <a:spcBef>
                <a:spcPts val="1600"/>
              </a:spcBef>
              <a:spcAft>
                <a:spcPts val="0"/>
              </a:spcAft>
              <a:buNone/>
            </a:pPr>
            <a:r>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28" name="Shape 128"/>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Why stream instead of batch?</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We compare the difference between stream and batch:</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The data handled by stream computing is indefinite, while batch computing is limited to a certain fixed data.</a:t>
            </a:r>
            <a:endParaRPr sz="2400">
              <a:latin typeface="Calibri"/>
              <a:ea typeface="Calibri"/>
              <a:cs typeface="Calibri"/>
              <a:sym typeface="Calibri"/>
            </a:endParaRPr>
          </a:p>
          <a:p>
            <a:pPr indent="0" lvl="0" marL="0" rtl="0">
              <a:spcBef>
                <a:spcPts val="1600"/>
              </a:spcBef>
              <a:spcAft>
                <a:spcPts val="0"/>
              </a:spcAft>
              <a:buNone/>
            </a:pPr>
            <a:r>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34" name="Shape 134"/>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algn="just">
              <a:spcBef>
                <a:spcPts val="1600"/>
              </a:spcBef>
              <a:spcAft>
                <a:spcPts val="0"/>
              </a:spcAft>
              <a:buNone/>
            </a:pPr>
            <a:r>
              <a:rPr lang="en" sz="2400">
                <a:latin typeface="Calibri"/>
                <a:ea typeface="Calibri"/>
                <a:cs typeface="Calibri"/>
                <a:sym typeface="Calibri"/>
              </a:rPr>
              <a:t>  Using batch would require calculating the total sum after all transactions had closed.</a:t>
            </a:r>
            <a:endParaRPr sz="2400">
              <a:latin typeface="Calibri"/>
              <a:ea typeface="Calibri"/>
              <a:cs typeface="Calibri"/>
              <a:sym typeface="Calibri"/>
            </a:endParaRPr>
          </a:p>
          <a:p>
            <a:pPr indent="0" lvl="0" marL="0" algn="just">
              <a:spcBef>
                <a:spcPts val="1600"/>
              </a:spcBef>
              <a:spcAft>
                <a:spcPts val="0"/>
              </a:spcAft>
              <a:buNone/>
            </a:pPr>
            <a:r>
              <a:rPr lang="en" sz="2400">
                <a:latin typeface="Calibri"/>
                <a:ea typeface="Calibri"/>
                <a:cs typeface="Calibri"/>
                <a:sym typeface="Calibri"/>
              </a:rPr>
              <a:t>   Stream would trace transaction values in real time and conduct instantaneous computations, continuously updating the latest results.</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40" name="Shape 140"/>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Stream requires checkpoint assessment and a retainment of status, and can continue to run at high speeds during failover.</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Batch input is sustained for a period and stored, so there is no cause for retaining status.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46" name="Shape 146"/>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Stream is a pre-estimation of a final result requiring a retraction of computations done in advance to make further amendments.</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Batch does not require the retraction process.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52" name="Shape 152"/>
          <p:cNvSpPr txBox="1"/>
          <p:nvPr>
            <p:ph idx="1" type="body"/>
          </p:nvPr>
        </p:nvSpPr>
        <p:spPr>
          <a:xfrm>
            <a:off x="311700" y="9855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    Alibaba: Real-time Search Results Ranking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Big Screen inspiration:</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1. </a:t>
            </a:r>
            <a:r>
              <a:rPr lang="en" sz="2400">
                <a:latin typeface="Calibri"/>
                <a:ea typeface="Calibri"/>
                <a:cs typeface="Calibri"/>
                <a:sym typeface="Calibri"/>
              </a:rPr>
              <a:t>Calculates </a:t>
            </a:r>
            <a:r>
              <a:rPr lang="en" sz="2400">
                <a:latin typeface="Calibri"/>
                <a:ea typeface="Calibri"/>
                <a:cs typeface="Calibri"/>
                <a:sym typeface="Calibri"/>
              </a:rPr>
              <a:t>the total GMV in USD.</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2. Calculates GMV from Mobile.</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3. Calculates Cross-Border Commerce.</a:t>
            </a:r>
            <a:endParaRPr sz="2400">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4. Ranks countries/regions with completed transactions.</a:t>
            </a:r>
            <a:endParaRPr sz="24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58" name="Shape 158"/>
          <p:cNvSpPr txBox="1"/>
          <p:nvPr>
            <p:ph idx="1" type="body"/>
          </p:nvPr>
        </p:nvSpPr>
        <p:spPr>
          <a:xfrm>
            <a:off x="311700" y="11933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What we will design -- A real-time merchandise</a:t>
            </a:r>
            <a:r>
              <a:rPr b="1" lang="en" sz="2400">
                <a:solidFill>
                  <a:srgbClr val="444444"/>
                </a:solidFill>
                <a:latin typeface="Calibri"/>
                <a:ea typeface="Calibri"/>
                <a:cs typeface="Calibri"/>
                <a:sym typeface="Calibri"/>
              </a:rPr>
              <a:t> volume ca</a:t>
            </a:r>
            <a:r>
              <a:rPr b="1" lang="en" sz="2400">
                <a:latin typeface="Calibri"/>
                <a:ea typeface="Calibri"/>
                <a:cs typeface="Calibri"/>
                <a:sym typeface="Calibri"/>
              </a:rPr>
              <a:t>lculator</a:t>
            </a:r>
            <a:endParaRPr b="1" sz="2400">
              <a:latin typeface="Calibri"/>
              <a:ea typeface="Calibri"/>
              <a:cs typeface="Calibri"/>
              <a:sym typeface="Calibri"/>
            </a:endParaRPr>
          </a:p>
          <a:p>
            <a:pPr indent="-381000" lvl="0" marL="457200" rtl="0">
              <a:spcBef>
                <a:spcPts val="1600"/>
              </a:spcBef>
              <a:spcAft>
                <a:spcPts val="0"/>
              </a:spcAft>
              <a:buSzPts val="2400"/>
              <a:buFont typeface="Calibri"/>
              <a:buAutoNum type="arabicPeriod"/>
            </a:pPr>
            <a:r>
              <a:rPr lang="en" sz="2400">
                <a:latin typeface="Calibri"/>
                <a:ea typeface="Calibri"/>
                <a:cs typeface="Calibri"/>
                <a:sym typeface="Calibri"/>
              </a:rPr>
              <a:t>Calculate the gross sales number of each province in China per second</a:t>
            </a:r>
            <a:endParaRPr sz="2400">
              <a:latin typeface="Calibri"/>
              <a:ea typeface="Calibri"/>
              <a:cs typeface="Calibri"/>
              <a:sym typeface="Calibri"/>
            </a:endParaRPr>
          </a:p>
          <a:p>
            <a:pPr indent="-381000" lvl="0" marL="457200" rtl="0">
              <a:spcBef>
                <a:spcPts val="0"/>
              </a:spcBef>
              <a:spcAft>
                <a:spcPts val="0"/>
              </a:spcAft>
              <a:buSzPts val="2400"/>
              <a:buFont typeface="Calibri"/>
              <a:buAutoNum type="arabicPeriod"/>
            </a:pPr>
            <a:r>
              <a:rPr lang="en" sz="2400">
                <a:latin typeface="Calibri"/>
                <a:ea typeface="Calibri"/>
                <a:cs typeface="Calibri"/>
                <a:sym typeface="Calibri"/>
              </a:rPr>
              <a:t>Calculate average sales number per order of each province in China per second</a:t>
            </a:r>
            <a:endParaRPr sz="24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64" name="Shape 164"/>
          <p:cNvSpPr txBox="1"/>
          <p:nvPr>
            <p:ph idx="1" type="body"/>
          </p:nvPr>
        </p:nvSpPr>
        <p:spPr>
          <a:xfrm>
            <a:off x="311700" y="14141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How</a:t>
            </a:r>
            <a:r>
              <a:rPr b="1" lang="en" sz="2400">
                <a:latin typeface="Calibri"/>
                <a:ea typeface="Calibri"/>
                <a:cs typeface="Calibri"/>
                <a:sym typeface="Calibri"/>
              </a:rPr>
              <a:t> we will implement </a:t>
            </a:r>
            <a:endParaRPr sz="2400">
              <a:latin typeface="Calibri"/>
              <a:ea typeface="Calibri"/>
              <a:cs typeface="Calibri"/>
              <a:sym typeface="Calibri"/>
            </a:endParaRPr>
          </a:p>
          <a:p>
            <a:pPr indent="-381000" lvl="0" marL="457200" rtl="0">
              <a:spcBef>
                <a:spcPts val="1600"/>
              </a:spcBef>
              <a:spcAft>
                <a:spcPts val="0"/>
              </a:spcAft>
              <a:buSzPts val="2400"/>
              <a:buFont typeface="Calibri"/>
              <a:buAutoNum type="arabicPeriod"/>
            </a:pPr>
            <a:r>
              <a:rPr lang="en" sz="2400">
                <a:latin typeface="Calibri"/>
                <a:ea typeface="Calibri"/>
                <a:cs typeface="Calibri"/>
                <a:sym typeface="Calibri"/>
              </a:rPr>
              <a:t>We focus on  elastic property of the stream processing.</a:t>
            </a:r>
            <a:endParaRPr sz="2400">
              <a:latin typeface="Calibri"/>
              <a:ea typeface="Calibri"/>
              <a:cs typeface="Calibri"/>
              <a:sym typeface="Calibri"/>
            </a:endParaRPr>
          </a:p>
          <a:p>
            <a:pPr indent="-381000" lvl="0" marL="457200" rtl="0">
              <a:spcBef>
                <a:spcPts val="0"/>
              </a:spcBef>
              <a:spcAft>
                <a:spcPts val="0"/>
              </a:spcAft>
              <a:buSzPts val="2400"/>
              <a:buFont typeface="Calibri"/>
              <a:buAutoNum type="arabicPeriod"/>
            </a:pPr>
            <a:r>
              <a:rPr lang="en" sz="2400">
                <a:latin typeface="Calibri"/>
                <a:ea typeface="Calibri"/>
                <a:cs typeface="Calibri"/>
                <a:sym typeface="Calibri"/>
              </a:rPr>
              <a:t>We use Kubernetes to provide a container-centric management environment.</a:t>
            </a:r>
            <a:endParaRPr sz="240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title"/>
          </p:nvPr>
        </p:nvSpPr>
        <p:spPr>
          <a:xfrm>
            <a:off x="311700" y="323000"/>
            <a:ext cx="6048300" cy="437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G</a:t>
            </a:r>
            <a:r>
              <a:rPr lang="en"/>
              <a:t>eneral System Architecture</a:t>
            </a:r>
            <a:endParaRPr/>
          </a:p>
        </p:txBody>
      </p:sp>
      <p:pic>
        <p:nvPicPr>
          <p:cNvPr id="170" name="Shape 170"/>
          <p:cNvPicPr preferRelativeResize="0"/>
          <p:nvPr/>
        </p:nvPicPr>
        <p:blipFill>
          <a:blip r:embed="rId3">
            <a:alphaModFix/>
          </a:blip>
          <a:stretch>
            <a:fillRect/>
          </a:stretch>
        </p:blipFill>
        <p:spPr>
          <a:xfrm>
            <a:off x="427325" y="760400"/>
            <a:ext cx="8109826" cy="40782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66" name="Shape 66"/>
          <p:cNvSpPr txBox="1"/>
          <p:nvPr>
            <p:ph idx="1" type="body"/>
          </p:nvPr>
        </p:nvSpPr>
        <p:spPr>
          <a:xfrm>
            <a:off x="311700" y="1120675"/>
            <a:ext cx="8520600" cy="3397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solidFill>
                  <a:srgbClr val="85200C"/>
                </a:solidFill>
              </a:rPr>
              <a:t>Stream Processing</a:t>
            </a:r>
            <a:r>
              <a:rPr lang="en">
                <a:solidFill>
                  <a:srgbClr val="000000"/>
                </a:solidFill>
              </a:rPr>
              <a:t>:</a:t>
            </a:r>
            <a:r>
              <a:rPr lang="en"/>
              <a:t> a technology that performs data processing in motion                       i.e.  computing data directly as it is produced or received</a:t>
            </a:r>
            <a:endParaRPr/>
          </a:p>
          <a:p>
            <a:pPr indent="0" lvl="0" marL="0" rtl="0">
              <a:lnSpc>
                <a:spcPct val="100000"/>
              </a:lnSpc>
              <a:spcBef>
                <a:spcPts val="1600"/>
              </a:spcBef>
              <a:spcAft>
                <a:spcPts val="0"/>
              </a:spcAft>
              <a:buNone/>
            </a:pPr>
            <a:r>
              <a:rPr lang="en">
                <a:solidFill>
                  <a:srgbClr val="85200C"/>
                </a:solidFill>
              </a:rPr>
              <a:t>Applied areas</a:t>
            </a:r>
            <a:r>
              <a:rPr lang="en">
                <a:solidFill>
                  <a:srgbClr val="000000"/>
                </a:solidFill>
              </a:rPr>
              <a:t>:</a:t>
            </a:r>
            <a:r>
              <a:rPr lang="en"/>
              <a:t> market feed processing and electrical trading in Wall Street, network and infrastructure monitoring, fraud detection, and command control in military environment, etc.</a:t>
            </a:r>
            <a:endParaRPr/>
          </a:p>
          <a:p>
            <a:pPr indent="0" lvl="0" marL="0" rtl="0">
              <a:lnSpc>
                <a:spcPct val="100000"/>
              </a:lnSpc>
              <a:spcBef>
                <a:spcPts val="1600"/>
              </a:spcBef>
              <a:spcAft>
                <a:spcPts val="0"/>
              </a:spcAft>
              <a:buNone/>
            </a:pPr>
            <a:r>
              <a:rPr lang="en">
                <a:solidFill>
                  <a:srgbClr val="990000"/>
                </a:solidFill>
              </a:rPr>
              <a:t>Real-time</a:t>
            </a:r>
            <a:r>
              <a:rPr lang="en"/>
              <a:t>: guarantee response within specific time constraints.</a:t>
            </a:r>
            <a:endParaRPr/>
          </a:p>
          <a:p>
            <a:pPr indent="0" lvl="0" marL="0">
              <a:spcBef>
                <a:spcPts val="1600"/>
              </a:spcBef>
              <a:spcAft>
                <a:spcPts val="0"/>
              </a:spcAft>
              <a:buNone/>
            </a:pPr>
            <a:r>
              <a:rPr lang="en">
                <a:solidFill>
                  <a:srgbClr val="980000"/>
                </a:solidFill>
              </a:rPr>
              <a:t>Elastic</a:t>
            </a:r>
            <a:r>
              <a:rPr lang="en"/>
              <a:t>: dynamically adapt based on different cost-benefit trade-offs                         e.g. scale in/out due to total utilization ratio</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nvSpPr>
        <p:spPr>
          <a:xfrm>
            <a:off x="365400" y="142600"/>
            <a:ext cx="7281300" cy="543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How does our system work in normal case?</a:t>
            </a:r>
            <a:endParaRPr sz="2400">
              <a:latin typeface="Old Standard TT"/>
              <a:ea typeface="Old Standard TT"/>
              <a:cs typeface="Old Standard TT"/>
              <a:sym typeface="Old Standard TT"/>
            </a:endParaRPr>
          </a:p>
        </p:txBody>
      </p:sp>
      <p:sp>
        <p:nvSpPr>
          <p:cNvPr id="176" name="Shape 176"/>
          <p:cNvSpPr txBox="1"/>
          <p:nvPr/>
        </p:nvSpPr>
        <p:spPr>
          <a:xfrm>
            <a:off x="516900" y="775375"/>
            <a:ext cx="8217000" cy="41265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Ingress operator gets input data from data source;</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Ingress operator </a:t>
            </a:r>
            <a:r>
              <a:rPr lang="en" sz="1800">
                <a:latin typeface="Calibri"/>
                <a:ea typeface="Calibri"/>
                <a:cs typeface="Calibri"/>
                <a:sym typeface="Calibri"/>
              </a:rPr>
              <a:t>immediately distributes data to multiple computing operators; BTW, we may use a load balancer(like HAproxy) here. Ingress maintain a buffer, whenever ingress receives tuple, </a:t>
            </a:r>
            <a:r>
              <a:rPr lang="en" sz="1800">
                <a:latin typeface="Calibri"/>
                <a:ea typeface="Calibri"/>
                <a:cs typeface="Calibri"/>
                <a:sym typeface="Calibri"/>
              </a:rPr>
              <a:t> it stores timestamp+tuple in buffer and maintains the data until it receives ack message from downstream computing operators;</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Computing operators start computation work as long as they receive new tuples; computing operators also maintain a buffer for fault-</a:t>
            </a:r>
            <a:r>
              <a:rPr lang="en" sz="1800">
                <a:latin typeface="Calibri"/>
                <a:ea typeface="Calibri"/>
                <a:cs typeface="Calibri"/>
                <a:sym typeface="Calibri"/>
              </a:rPr>
              <a:t>tolerance</a:t>
            </a:r>
            <a:r>
              <a:rPr lang="en" sz="1800">
                <a:latin typeface="Calibri"/>
                <a:ea typeface="Calibri"/>
                <a:cs typeface="Calibri"/>
                <a:sym typeface="Calibri"/>
              </a:rPr>
              <a:t> (we will discuss it later). After computation, computing operator transfer the intermediate tuple to </a:t>
            </a:r>
            <a:r>
              <a:rPr lang="en" sz="1800">
                <a:latin typeface="Calibri"/>
                <a:ea typeface="Calibri"/>
                <a:cs typeface="Calibri"/>
                <a:sym typeface="Calibri"/>
              </a:rPr>
              <a:t>downstream operator.</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Finally, egress operator receives the result and transfers it to output.</a:t>
            </a:r>
            <a:endParaRPr sz="1800">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nvSpPr>
        <p:spPr>
          <a:xfrm>
            <a:off x="347575" y="89125"/>
            <a:ext cx="8056800" cy="534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H</a:t>
            </a:r>
            <a:r>
              <a:rPr lang="en" sz="2400">
                <a:latin typeface="Old Standard TT"/>
                <a:ea typeface="Old Standard TT"/>
                <a:cs typeface="Old Standard TT"/>
                <a:sym typeface="Old Standard TT"/>
              </a:rPr>
              <a:t>ow to implement auto-scaling in our system?</a:t>
            </a:r>
            <a:endParaRPr sz="2400">
              <a:latin typeface="Old Standard TT"/>
              <a:ea typeface="Old Standard TT"/>
              <a:cs typeface="Old Standard TT"/>
              <a:sym typeface="Old Standard TT"/>
            </a:endParaRPr>
          </a:p>
        </p:txBody>
      </p:sp>
      <p:sp>
        <p:nvSpPr>
          <p:cNvPr id="182" name="Shape 182"/>
          <p:cNvSpPr txBox="1"/>
          <p:nvPr/>
        </p:nvSpPr>
        <p:spPr>
          <a:xfrm>
            <a:off x="240625" y="712975"/>
            <a:ext cx="8421900" cy="4384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latin typeface="Calibri"/>
                <a:ea typeface="Calibri"/>
                <a:cs typeface="Calibri"/>
                <a:sym typeface="Calibri"/>
              </a:rPr>
              <a:t>High system utilization rate &amp; low end-to-end delays can’t be obtained at the same time.</a:t>
            </a:r>
            <a:endParaRPr b="1" sz="1800">
              <a:latin typeface="Calibri"/>
              <a:ea typeface="Calibri"/>
              <a:cs typeface="Calibri"/>
              <a:sym typeface="Calibri"/>
            </a:endParaRPr>
          </a:p>
          <a:p>
            <a:pPr indent="0" lvl="0" marL="0">
              <a:spcBef>
                <a:spcPts val="0"/>
              </a:spcBef>
              <a:spcAft>
                <a:spcPts val="0"/>
              </a:spcAft>
              <a:buNone/>
            </a:pPr>
            <a:r>
              <a:rPr lang="en" sz="1200">
                <a:latin typeface="Calibri"/>
                <a:ea typeface="Calibri"/>
                <a:cs typeface="Calibri"/>
                <a:sym typeface="Calibri"/>
              </a:rPr>
              <a:t>Our auto-scaling strategy: Reinforcement learning (Sarsa Algorithm)</a:t>
            </a:r>
            <a:endParaRPr sz="1200">
              <a:latin typeface="Calibri"/>
              <a:ea typeface="Calibri"/>
              <a:cs typeface="Calibri"/>
              <a:sym typeface="Calibri"/>
            </a:endParaRPr>
          </a:p>
          <a:p>
            <a:pPr indent="0" lvl="0" marL="0">
              <a:spcBef>
                <a:spcPts val="0"/>
              </a:spcBef>
              <a:spcAft>
                <a:spcPts val="0"/>
              </a:spcAft>
              <a:buNone/>
            </a:pPr>
            <a:r>
              <a:rPr lang="en" sz="1200">
                <a:latin typeface="Calibri"/>
                <a:ea typeface="Calibri"/>
                <a:cs typeface="Calibri"/>
                <a:sym typeface="Calibri"/>
              </a:rPr>
              <a:t>Our idea is making K8s master node maintains a lookup table for each node, and master node needs to measure the utilization of worker node </a:t>
            </a:r>
            <a:r>
              <a:rPr lang="en" sz="1200">
                <a:latin typeface="Calibri"/>
                <a:ea typeface="Calibri"/>
                <a:cs typeface="Calibri"/>
                <a:sym typeface="Calibri"/>
              </a:rPr>
              <a:t>every once in a while</a:t>
            </a:r>
            <a:r>
              <a:rPr lang="en" sz="1200">
                <a:latin typeface="Calibri"/>
                <a:ea typeface="Calibri"/>
                <a:cs typeface="Calibri"/>
                <a:sym typeface="Calibri"/>
              </a:rPr>
              <a:t>. </a:t>
            </a:r>
            <a:r>
              <a:rPr lang="en" sz="1200">
                <a:solidFill>
                  <a:schemeClr val="dk1"/>
                </a:solidFill>
                <a:latin typeface="Calibri"/>
                <a:ea typeface="Calibri"/>
                <a:cs typeface="Calibri"/>
                <a:sym typeface="Calibri"/>
              </a:rPr>
              <a:t>The lookup table is used for deciding which action to take based on  historical feedback. After master node making decision, it choose an action to modify the cluster scale. </a:t>
            </a:r>
            <a:endParaRPr sz="1200">
              <a:solidFill>
                <a:schemeClr val="dk1"/>
              </a:solidFill>
              <a:latin typeface="Calibri"/>
              <a:ea typeface="Calibri"/>
              <a:cs typeface="Calibri"/>
              <a:sym typeface="Calibri"/>
            </a:endParaRPr>
          </a:p>
          <a:p>
            <a:pPr indent="0" lvl="0" marL="0">
              <a:spcBef>
                <a:spcPts val="0"/>
              </a:spcBef>
              <a:spcAft>
                <a:spcPts val="0"/>
              </a:spcAft>
              <a:buNone/>
            </a:pPr>
            <a:r>
              <a:rPr b="1" lang="en" sz="1200">
                <a:solidFill>
                  <a:schemeClr val="dk1"/>
                </a:solidFill>
                <a:latin typeface="Calibri"/>
                <a:ea typeface="Calibri"/>
                <a:cs typeface="Calibri"/>
                <a:sym typeface="Calibri"/>
              </a:rPr>
              <a:t>For scaling in, master can just build new container to increase system throughput.</a:t>
            </a:r>
            <a:endParaRPr b="1" sz="1200">
              <a:solidFill>
                <a:schemeClr val="dk1"/>
              </a:solidFill>
              <a:latin typeface="Calibri"/>
              <a:ea typeface="Calibri"/>
              <a:cs typeface="Calibri"/>
              <a:sym typeface="Calibri"/>
            </a:endParaRPr>
          </a:p>
          <a:p>
            <a:pPr indent="0" lvl="0" marL="0">
              <a:spcBef>
                <a:spcPts val="0"/>
              </a:spcBef>
              <a:spcAft>
                <a:spcPts val="0"/>
              </a:spcAft>
              <a:buNone/>
            </a:pPr>
            <a:r>
              <a:rPr b="1" lang="en" sz="1200">
                <a:solidFill>
                  <a:schemeClr val="dk1"/>
                </a:solidFill>
                <a:latin typeface="Calibri"/>
                <a:ea typeface="Calibri"/>
                <a:cs typeface="Calibri"/>
                <a:sym typeface="Calibri"/>
              </a:rPr>
              <a:t>For scaling out, master node would check if any other node has enough capacity of handle the container that has lowest resource utilization. If so, our idea is using container live migration to migrate the container to new node. If not, master gives up scaling out. </a:t>
            </a:r>
            <a:endParaRPr b="1" sz="1200">
              <a:solidFill>
                <a:schemeClr val="dk1"/>
              </a:solidFill>
              <a:latin typeface="Calibri"/>
              <a:ea typeface="Calibri"/>
              <a:cs typeface="Calibri"/>
              <a:sym typeface="Calibri"/>
            </a:endParaRPr>
          </a:p>
          <a:p>
            <a:pPr indent="0" lvl="0" marL="0">
              <a:spcBef>
                <a:spcPts val="0"/>
              </a:spcBef>
              <a:spcAft>
                <a:spcPts val="0"/>
              </a:spcAft>
              <a:buNone/>
            </a:pPr>
            <a:r>
              <a:rPr lang="en" sz="1200">
                <a:solidFill>
                  <a:schemeClr val="dk1"/>
                </a:solidFill>
                <a:latin typeface="Calibri"/>
                <a:ea typeface="Calibri"/>
                <a:cs typeface="Calibri"/>
                <a:sym typeface="Calibri"/>
              </a:rPr>
              <a:t>System always chooses the action that has the highest reward value. </a:t>
            </a:r>
            <a:endParaRPr sz="1200">
              <a:latin typeface="Calibri"/>
              <a:ea typeface="Calibri"/>
              <a:cs typeface="Calibri"/>
              <a:sym typeface="Calibri"/>
            </a:endParaRPr>
          </a:p>
          <a:p>
            <a:pPr indent="0" lvl="0" marL="0" rtl="0">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Sarsa updates the reward for the previous state and action Q(si-1)  based on an immediate reward r  and the expected future reward for the current state Q(si) :</a:t>
            </a:r>
            <a:endParaRPr sz="1800">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å</a:t>
            </a:r>
            <a:r>
              <a:rPr lang="en" sz="1200">
                <a:solidFill>
                  <a:schemeClr val="dk1"/>
                </a:solidFill>
                <a:latin typeface="Calibri"/>
                <a:ea typeface="Calibri"/>
                <a:cs typeface="Calibri"/>
                <a:sym typeface="Calibri"/>
              </a:rPr>
              <a:t>( si-1) and ß are learning factors describing the influence of the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immediate and the future reward respectively. And r is the </a:t>
            </a:r>
            <a:r>
              <a:rPr lang="en" sz="1200">
                <a:solidFill>
                  <a:schemeClr val="dk1"/>
                </a:solidFill>
                <a:latin typeface="Calibri"/>
                <a:ea typeface="Calibri"/>
                <a:cs typeface="Calibri"/>
                <a:sym typeface="Calibri"/>
              </a:rPr>
              <a:t>immediate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Reward.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r= 1 + |(last measured utilization - target utilization)/target utilization|</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-|(current measured utilization-target utilization)/target utilization| </a:t>
            </a:r>
            <a:r>
              <a:rPr lang="en"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p:txBody>
      </p:sp>
      <p:pic>
        <p:nvPicPr>
          <p:cNvPr id="183" name="Shape 183"/>
          <p:cNvPicPr preferRelativeResize="0"/>
          <p:nvPr/>
        </p:nvPicPr>
        <p:blipFill>
          <a:blip r:embed="rId3">
            <a:alphaModFix/>
          </a:blip>
          <a:stretch>
            <a:fillRect/>
          </a:stretch>
        </p:blipFill>
        <p:spPr>
          <a:xfrm>
            <a:off x="5175750" y="3731800"/>
            <a:ext cx="3228626" cy="1134375"/>
          </a:xfrm>
          <a:prstGeom prst="rect">
            <a:avLst/>
          </a:prstGeom>
          <a:noFill/>
          <a:ln>
            <a:noFill/>
          </a:ln>
        </p:spPr>
      </p:pic>
      <p:pic>
        <p:nvPicPr>
          <p:cNvPr id="184" name="Shape 184"/>
          <p:cNvPicPr preferRelativeResize="0"/>
          <p:nvPr/>
        </p:nvPicPr>
        <p:blipFill>
          <a:blip r:embed="rId4">
            <a:alphaModFix/>
          </a:blip>
          <a:stretch>
            <a:fillRect/>
          </a:stretch>
        </p:blipFill>
        <p:spPr>
          <a:xfrm>
            <a:off x="347575" y="3411450"/>
            <a:ext cx="4788243" cy="534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nvSpPr>
        <p:spPr>
          <a:xfrm>
            <a:off x="311925" y="142600"/>
            <a:ext cx="8413200" cy="499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Others</a:t>
            </a:r>
            <a:endParaRPr sz="2400">
              <a:latin typeface="Old Standard TT"/>
              <a:ea typeface="Old Standard TT"/>
              <a:cs typeface="Old Standard TT"/>
              <a:sym typeface="Old Standard TT"/>
            </a:endParaRPr>
          </a:p>
        </p:txBody>
      </p:sp>
      <p:sp>
        <p:nvSpPr>
          <p:cNvPr id="190" name="Shape 190"/>
          <p:cNvSpPr txBox="1"/>
          <p:nvPr/>
        </p:nvSpPr>
        <p:spPr>
          <a:xfrm>
            <a:off x="441150" y="802100"/>
            <a:ext cx="8261700" cy="21390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lang="en" sz="1800"/>
              <a:t>Data may be out of order due to delay, our rough idea to handle this problem is using a time window and a  </a:t>
            </a:r>
            <a:r>
              <a:rPr lang="en" sz="1800"/>
              <a:t>delay pardon </a:t>
            </a:r>
            <a:r>
              <a:rPr lang="en" sz="1800"/>
              <a:t>mechanism. But we think we still need to do more research.</a:t>
            </a:r>
            <a:endParaRPr sz="1800"/>
          </a:p>
          <a:p>
            <a:pPr indent="-342900" lvl="0" marL="457200" rtl="0">
              <a:spcBef>
                <a:spcPts val="0"/>
              </a:spcBef>
              <a:spcAft>
                <a:spcPts val="0"/>
              </a:spcAft>
              <a:buSzPts val="1800"/>
              <a:buAutoNum type="arabicPeriod"/>
            </a:pPr>
            <a:r>
              <a:rPr lang="en" sz="1800"/>
              <a:t>We plan to use the ReplicationController in K8s to implement fault-tolerance in our system to achieve high availability feature.</a:t>
            </a:r>
            <a:endParaRPr sz="1800"/>
          </a:p>
          <a:p>
            <a:pPr indent="-342900" lvl="0" marL="457200" rtl="0">
              <a:spcBef>
                <a:spcPts val="0"/>
              </a:spcBef>
              <a:spcAft>
                <a:spcPts val="0"/>
              </a:spcAft>
              <a:buSzPts val="1800"/>
              <a:buAutoNum type="arabicPeriod"/>
            </a:pPr>
            <a:r>
              <a:rPr lang="en" sz="1800"/>
              <a:t>Because we are new to stream processing, there must be lots of shortcomings in our designed architecture.</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000"/>
              <a:t>Thanks!</a:t>
            </a:r>
            <a:endParaRPr sz="3000"/>
          </a:p>
        </p:txBody>
      </p:sp>
      <p:sp>
        <p:nvSpPr>
          <p:cNvPr id="196" name="Shape 19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Author:</a:t>
            </a:r>
            <a:endParaRPr sz="1400"/>
          </a:p>
          <a:p>
            <a:pPr indent="0" lvl="0" marL="0" rtl="0">
              <a:spcBef>
                <a:spcPts val="0"/>
              </a:spcBef>
              <a:spcAft>
                <a:spcPts val="0"/>
              </a:spcAft>
              <a:buNone/>
            </a:pPr>
            <a:r>
              <a:t/>
            </a:r>
            <a:endParaRPr sz="1400"/>
          </a:p>
          <a:p>
            <a:pPr indent="0" lvl="0" marL="0" rtl="0">
              <a:spcBef>
                <a:spcPts val="0"/>
              </a:spcBef>
              <a:spcAft>
                <a:spcPts val="0"/>
              </a:spcAft>
              <a:buNone/>
            </a:pPr>
            <a:r>
              <a:rPr lang="en" sz="1400"/>
              <a:t>Manyao, Peng</a:t>
            </a:r>
            <a:endParaRPr sz="1400"/>
          </a:p>
          <a:p>
            <a:pPr indent="0" lvl="0" marL="0" rtl="0">
              <a:spcBef>
                <a:spcPts val="0"/>
              </a:spcBef>
              <a:spcAft>
                <a:spcPts val="0"/>
              </a:spcAft>
              <a:buNone/>
            </a:pPr>
            <a:r>
              <a:rPr lang="en" sz="1400"/>
              <a:t>Yingqi, Li</a:t>
            </a:r>
            <a:endParaRPr sz="1400"/>
          </a:p>
          <a:p>
            <a:pPr indent="0" lvl="0" marL="0" rtl="0">
              <a:spcBef>
                <a:spcPts val="0"/>
              </a:spcBef>
              <a:spcAft>
                <a:spcPts val="0"/>
              </a:spcAft>
              <a:buNone/>
            </a:pPr>
            <a:r>
              <a:rPr lang="en" sz="1400"/>
              <a:t>Minhui, Zhou</a:t>
            </a:r>
            <a:endParaRPr sz="1400"/>
          </a:p>
          <a:p>
            <a:pPr indent="0" lvl="0" marL="0">
              <a:spcBef>
                <a:spcPts val="0"/>
              </a:spcBef>
              <a:spcAft>
                <a:spcPts val="0"/>
              </a:spcAft>
              <a:buNone/>
            </a:pPr>
            <a:r>
              <a:rPr lang="en" sz="1400"/>
              <a:t>Zhuangwei, Kang</a:t>
            </a:r>
            <a:endParaRPr sz="1400"/>
          </a:p>
          <a:p>
            <a:pPr indent="0" lvl="0" marL="0">
              <a:spcBef>
                <a:spcPts val="0"/>
              </a:spcBef>
              <a:spcAft>
                <a:spcPts val="0"/>
              </a:spcAft>
              <a:buNone/>
            </a:pPr>
            <a:r>
              <a:rPr lang="en" sz="1400"/>
              <a:t> </a:t>
            </a:r>
            <a:endParaRPr sz="1400"/>
          </a:p>
        </p:txBody>
      </p:sp>
      <p:pic>
        <p:nvPicPr>
          <p:cNvPr descr="Black and white upward shot of Golden Gate Bridge" id="197" name="Shape 197"/>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72" name="Shape 72"/>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80000"/>
                </a:solidFill>
              </a:rPr>
              <a:t>Scale in</a:t>
            </a:r>
            <a:r>
              <a:rPr lang="en"/>
              <a:t>: remove some containers from VM </a:t>
            </a:r>
            <a:r>
              <a:rPr lang="en"/>
              <a:t>nodes</a:t>
            </a:r>
            <a:endParaRPr/>
          </a:p>
          <a:p>
            <a:pPr indent="0" lvl="0" marL="0">
              <a:spcBef>
                <a:spcPts val="1600"/>
              </a:spcBef>
              <a:spcAft>
                <a:spcPts val="0"/>
              </a:spcAft>
              <a:buNone/>
            </a:pPr>
            <a:r>
              <a:rPr lang="en">
                <a:solidFill>
                  <a:srgbClr val="980000"/>
                </a:solidFill>
              </a:rPr>
              <a:t>Scale out</a:t>
            </a:r>
            <a:r>
              <a:rPr lang="en"/>
              <a:t>: add more containers to VM </a:t>
            </a:r>
            <a:r>
              <a:rPr lang="en"/>
              <a:t>nodes</a:t>
            </a:r>
            <a:endParaRPr/>
          </a:p>
          <a:p>
            <a:pPr indent="0" lvl="0" marL="0" rtl="0">
              <a:spcBef>
                <a:spcPts val="1600"/>
              </a:spcBef>
              <a:spcAft>
                <a:spcPts val="0"/>
              </a:spcAft>
              <a:buNone/>
            </a:pPr>
            <a:r>
              <a:rPr lang="en">
                <a:solidFill>
                  <a:srgbClr val="980000"/>
                </a:solidFill>
              </a:rPr>
              <a:t>K8s</a:t>
            </a:r>
            <a:r>
              <a:rPr lang="en">
                <a:solidFill>
                  <a:srgbClr val="000000"/>
                </a:solidFill>
              </a:rPr>
              <a:t>:</a:t>
            </a:r>
            <a:r>
              <a:rPr lang="en">
                <a:solidFill>
                  <a:srgbClr val="980000"/>
                </a:solidFill>
              </a:rPr>
              <a:t> </a:t>
            </a:r>
            <a:r>
              <a:rPr lang="en">
                <a:solidFill>
                  <a:srgbClr val="000000"/>
                </a:solidFill>
              </a:rPr>
              <a:t>Kubernete is </a:t>
            </a:r>
            <a:r>
              <a:rPr lang="en"/>
              <a:t>a portable, extensible open-source platform for managing containerized workloads and services. It provides a container-centric management environment.</a:t>
            </a:r>
            <a:endParaRPr/>
          </a:p>
          <a:p>
            <a:pPr indent="-342900" lvl="0" marL="457200" rtl="0">
              <a:spcBef>
                <a:spcPts val="1600"/>
              </a:spcBef>
              <a:spcAft>
                <a:spcPts val="0"/>
              </a:spcAft>
              <a:buSzPts val="1800"/>
              <a:buChar char="●"/>
            </a:pPr>
            <a:r>
              <a:rPr lang="en"/>
              <a:t>Can cluster together groups of hosts running Linux containers</a:t>
            </a:r>
            <a:endParaRPr/>
          </a:p>
          <a:p>
            <a:pPr indent="-342900" lvl="0" marL="457200" rtl="0">
              <a:spcBef>
                <a:spcPts val="0"/>
              </a:spcBef>
              <a:spcAft>
                <a:spcPts val="0"/>
              </a:spcAft>
              <a:buSzPts val="1800"/>
              <a:buChar char="●"/>
            </a:pPr>
            <a:r>
              <a:rPr lang="en"/>
              <a:t>Easily deploying and scaling containers</a:t>
            </a:r>
            <a:endParaRPr/>
          </a:p>
          <a:p>
            <a:pPr indent="-342900" lvl="0" marL="457200" rtl="0">
              <a:spcBef>
                <a:spcPts val="0"/>
              </a:spcBef>
              <a:spcAft>
                <a:spcPts val="0"/>
              </a:spcAft>
              <a:buSzPts val="1800"/>
              <a:buChar char="●"/>
            </a:pPr>
            <a:r>
              <a:rPr lang="en"/>
              <a:t>Cluster can span hosts across public, private and hybrid clouds.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Shape 7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78" name="Shape 78"/>
          <p:cNvSpPr txBox="1"/>
          <p:nvPr>
            <p:ph idx="1" type="body"/>
          </p:nvPr>
        </p:nvSpPr>
        <p:spPr>
          <a:xfrm>
            <a:off x="311700" y="1171600"/>
            <a:ext cx="59724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90000"/>
                </a:solidFill>
              </a:rPr>
              <a:t>Container</a:t>
            </a:r>
            <a:r>
              <a:rPr lang="en"/>
              <a:t>: the lowest level of a micro-service which holds the running application, the libraries and their dependencies.</a:t>
            </a:r>
            <a:endParaRPr/>
          </a:p>
          <a:p>
            <a:pPr indent="0" lvl="0" marL="0">
              <a:spcBef>
                <a:spcPts val="1600"/>
              </a:spcBef>
              <a:spcAft>
                <a:spcPts val="0"/>
              </a:spcAft>
              <a:buNone/>
            </a:pPr>
            <a:r>
              <a:rPr lang="en"/>
              <a:t>Containers can be exported to the world through an external IP address.</a:t>
            </a:r>
            <a:endParaRPr/>
          </a:p>
          <a:p>
            <a:pPr indent="0" lvl="0" marL="0">
              <a:spcBef>
                <a:spcPts val="1600"/>
              </a:spcBef>
              <a:spcAft>
                <a:spcPts val="1600"/>
              </a:spcAft>
              <a:buClr>
                <a:schemeClr val="dk1"/>
              </a:buClr>
              <a:buSzPts val="1100"/>
              <a:buFont typeface="Arial"/>
              <a:buNone/>
            </a:pPr>
            <a:r>
              <a:rPr lang="en">
                <a:solidFill>
                  <a:srgbClr val="990000"/>
                </a:solidFill>
              </a:rPr>
              <a:t>Container Image</a:t>
            </a:r>
            <a:r>
              <a:rPr lang="en"/>
              <a:t>: a binary that includes all of the requirements for running a single container, as well as metadata describing its need and capabilities.</a:t>
            </a:r>
            <a:endParaRPr/>
          </a:p>
        </p:txBody>
      </p:sp>
      <p:pic>
        <p:nvPicPr>
          <p:cNvPr id="79" name="Shape 79"/>
          <p:cNvPicPr preferRelativeResize="0"/>
          <p:nvPr/>
        </p:nvPicPr>
        <p:blipFill>
          <a:blip r:embed="rId3">
            <a:alphaModFix/>
          </a:blip>
          <a:stretch>
            <a:fillRect/>
          </a:stretch>
        </p:blipFill>
        <p:spPr>
          <a:xfrm>
            <a:off x="6284100" y="799475"/>
            <a:ext cx="2555100" cy="376933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Shape 8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85" name="Shape 8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90000"/>
                </a:solidFill>
              </a:rPr>
              <a:t>Pod</a:t>
            </a:r>
            <a:r>
              <a:rPr lang="en">
                <a:solidFill>
                  <a:srgbClr val="000000"/>
                </a:solidFill>
              </a:rPr>
              <a:t>: a group of one or more containers with shared storage and network, and a specification of how to run the containers.</a:t>
            </a:r>
            <a:endParaRPr>
              <a:solidFill>
                <a:srgbClr val="000000"/>
              </a:solidFill>
            </a:endParaRPr>
          </a:p>
          <a:p>
            <a:pPr indent="0" lvl="0" marL="0">
              <a:spcBef>
                <a:spcPts val="1600"/>
              </a:spcBef>
              <a:spcAft>
                <a:spcPts val="0"/>
              </a:spcAft>
              <a:buNone/>
            </a:pPr>
            <a:r>
              <a:rPr lang="en">
                <a:solidFill>
                  <a:srgbClr val="000000"/>
                </a:solidFill>
              </a:rPr>
              <a:t>Pods are the smallest deployable units of computing that can be creating and managing in Kubernetes.</a:t>
            </a:r>
            <a:endParaRPr>
              <a:solidFill>
                <a:srgbClr val="000000"/>
              </a:solidFill>
            </a:endParaRPr>
          </a:p>
          <a:p>
            <a:pPr indent="0" lvl="0" marL="0">
              <a:spcBef>
                <a:spcPts val="1600"/>
              </a:spcBef>
              <a:spcAft>
                <a:spcPts val="0"/>
              </a:spcAft>
              <a:buNone/>
            </a:pPr>
            <a:r>
              <a:rPr lang="en">
                <a:solidFill>
                  <a:srgbClr val="990000"/>
                </a:solidFill>
              </a:rPr>
              <a:t>Node</a:t>
            </a:r>
            <a:r>
              <a:rPr lang="en">
                <a:solidFill>
                  <a:srgbClr val="000000"/>
                </a:solidFill>
              </a:rPr>
              <a:t>: a single virtual or physical machine in a Kubernete cluster.</a:t>
            </a:r>
            <a:endParaRPr>
              <a:solidFill>
                <a:srgbClr val="000000"/>
              </a:solidFill>
            </a:endParaRPr>
          </a:p>
          <a:p>
            <a:pPr indent="0" lvl="0" marL="0">
              <a:spcBef>
                <a:spcPts val="1600"/>
              </a:spcBef>
              <a:spcAft>
                <a:spcPts val="0"/>
              </a:spcAft>
              <a:buNone/>
            </a:pPr>
            <a:r>
              <a:rPr lang="en">
                <a:solidFill>
                  <a:srgbClr val="990000"/>
                </a:solidFill>
              </a:rPr>
              <a:t>Cluster</a:t>
            </a:r>
            <a:r>
              <a:rPr lang="en">
                <a:solidFill>
                  <a:srgbClr val="000000"/>
                </a:solidFill>
              </a:rPr>
              <a:t>: a group of nodes firewalled from the Internet, which are the primary compute resources.</a:t>
            </a:r>
            <a:endParaRPr>
              <a:solidFill>
                <a:srgbClr val="000000"/>
              </a:solidFill>
            </a:endParaRPr>
          </a:p>
          <a:p>
            <a:pPr indent="0" lvl="0" marL="0">
              <a:spcBef>
                <a:spcPts val="1600"/>
              </a:spcBef>
              <a:spcAft>
                <a:spcPts val="1600"/>
              </a:spcAft>
              <a:buNone/>
            </a:pPr>
            <a:r>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Shape 9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p:txBody>
      </p:sp>
      <p:sp>
        <p:nvSpPr>
          <p:cNvPr id="91" name="Shape 91"/>
          <p:cNvSpPr txBox="1"/>
          <p:nvPr>
            <p:ph idx="1" type="body"/>
          </p:nvPr>
        </p:nvSpPr>
        <p:spPr>
          <a:xfrm>
            <a:off x="311700" y="94237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spcBef>
                <a:spcPts val="1600"/>
              </a:spcBef>
              <a:spcAft>
                <a:spcPts val="1600"/>
              </a:spcAft>
              <a:buNone/>
            </a:pPr>
            <a:r>
              <a:t/>
            </a:r>
            <a:endParaRPr sz="2400">
              <a:latin typeface="Calibri"/>
              <a:ea typeface="Calibri"/>
              <a:cs typeface="Calibri"/>
              <a:sym typeface="Calibri"/>
            </a:endParaRPr>
          </a:p>
        </p:txBody>
      </p:sp>
      <p:sp>
        <p:nvSpPr>
          <p:cNvPr descr="Chinese e-commerce giant Alibaba says sales topped US$1.51bil in just over three minutes from the opening of the annual Singles’ Day online discount sales gala that has become the world’s biggest shopping spree." id="92" name="Shape 92" title="China's Singles' Day tops US$1.5bil in first three minutes">
            <a:hlinkClick r:id="rId3"/>
          </p:cNvPr>
          <p:cNvSpPr/>
          <p:nvPr/>
        </p:nvSpPr>
        <p:spPr>
          <a:xfrm>
            <a:off x="2221825" y="1416550"/>
            <a:ext cx="4572000" cy="3429000"/>
          </a:xfrm>
          <a:prstGeom prst="rect">
            <a:avLst/>
          </a:prstGeom>
          <a:blipFill>
            <a:blip r:embed="rId4">
              <a:alphaModFix/>
            </a:blip>
            <a:stretch>
              <a:fillRect/>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98" name="Shape 98"/>
          <p:cNvSpPr txBox="1"/>
          <p:nvPr>
            <p:ph idx="1" type="body"/>
          </p:nvPr>
        </p:nvSpPr>
        <p:spPr>
          <a:xfrm>
            <a:off x="311700" y="1289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a:t>
            </a:r>
            <a:r>
              <a:rPr lang="en" sz="2400">
                <a:latin typeface="Calibri"/>
                <a:ea typeface="Calibri"/>
                <a:cs typeface="Calibri"/>
                <a:sym typeface="Calibri"/>
              </a:rPr>
              <a:t>Singles’ Day is China’s largest online shopping holiday, comparable to Black Friday and Cyber Monday in the United States but on an even larger scale.</a:t>
            </a:r>
            <a:endParaRPr sz="2400">
              <a:solidFill>
                <a:srgbClr val="444444"/>
              </a:solidFill>
              <a:latin typeface="Calibri"/>
              <a:ea typeface="Calibri"/>
              <a:cs typeface="Calibri"/>
              <a:sym typeface="Calibri"/>
            </a:endParaRPr>
          </a:p>
          <a:p>
            <a:pPr indent="0" lvl="0" marL="0" algn="just">
              <a:spcBef>
                <a:spcPts val="1600"/>
              </a:spcBef>
              <a:spcAft>
                <a:spcPts val="0"/>
              </a:spcAft>
              <a:buNone/>
            </a:pPr>
            <a:r>
              <a:rPr lang="en" sz="2400">
                <a:solidFill>
                  <a:srgbClr val="444444"/>
                </a:solidFill>
                <a:latin typeface="Calibri"/>
                <a:ea typeface="Calibri"/>
                <a:cs typeface="Calibri"/>
                <a:sym typeface="Calibri"/>
              </a:rPr>
              <a:t>  </a:t>
            </a:r>
            <a:r>
              <a:rPr lang="en" sz="2400">
                <a:latin typeface="Calibri"/>
                <a:ea typeface="Calibri"/>
                <a:cs typeface="Calibri"/>
                <a:sym typeface="Calibri"/>
              </a:rPr>
              <a:t>User shopping behavior changes considerably on Singles’ Day.</a:t>
            </a:r>
            <a:endParaRPr sz="2400">
              <a:latin typeface="Calibri"/>
              <a:ea typeface="Calibri"/>
              <a:cs typeface="Calibri"/>
              <a:sym typeface="Calibri"/>
            </a:endParaRPr>
          </a:p>
          <a:p>
            <a:pPr indent="0" lvl="0" marL="0" rtl="0">
              <a:spcBef>
                <a:spcPts val="1600"/>
              </a:spcBef>
              <a:spcAft>
                <a:spcPts val="0"/>
              </a:spcAft>
              <a:buNone/>
            </a:pPr>
            <a:r>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04" name="Shape 104"/>
          <p:cNvSpPr txBox="1"/>
          <p:nvPr>
            <p:ph idx="1" type="body"/>
          </p:nvPr>
        </p:nvSpPr>
        <p:spPr>
          <a:xfrm>
            <a:off x="311700" y="1289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a:t>
            </a:r>
            <a:r>
              <a:rPr lang="en" sz="2400">
                <a:solidFill>
                  <a:srgbClr val="444444"/>
                </a:solidFill>
                <a:latin typeface="Calibri"/>
                <a:ea typeface="Calibri"/>
                <a:cs typeface="Calibri"/>
                <a:sym typeface="Calibri"/>
              </a:rPr>
              <a:t>The Singles Day real-time big screen records the real-time gross merchandise volume.</a:t>
            </a:r>
            <a:endParaRPr sz="2400">
              <a:solidFill>
                <a:srgbClr val="444444"/>
              </a:solidFill>
              <a:latin typeface="Calibri"/>
              <a:ea typeface="Calibri"/>
              <a:cs typeface="Calibri"/>
              <a:sym typeface="Calibri"/>
            </a:endParaRPr>
          </a:p>
          <a:p>
            <a:pPr indent="0" lvl="0" marL="0">
              <a:spcBef>
                <a:spcPts val="1600"/>
              </a:spcBef>
              <a:spcAft>
                <a:spcPts val="0"/>
              </a:spcAft>
              <a:buNone/>
            </a:pPr>
            <a:r>
              <a:rPr lang="en" sz="2400">
                <a:solidFill>
                  <a:srgbClr val="444444"/>
                </a:solidFill>
                <a:latin typeface="Calibri"/>
                <a:ea typeface="Calibri"/>
                <a:cs typeface="Calibri"/>
                <a:sym typeface="Calibri"/>
              </a:rPr>
              <a:t>    Real-time analysis of a tremendous volume of continuous data inflow is often needed.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10" name="Shape 110"/>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r>
              <a:rPr lang="en" sz="2400">
                <a:solidFill>
                  <a:srgbClr val="444444"/>
                </a:solidFill>
                <a:latin typeface="Calibri"/>
                <a:ea typeface="Calibri"/>
                <a:cs typeface="Calibri"/>
                <a:sym typeface="Calibri"/>
              </a:rPr>
              <a:t>The value of data could vanish immediately, or decline as time goes by. </a:t>
            </a:r>
            <a:endParaRPr sz="2400">
              <a:solidFill>
                <a:srgbClr val="444444"/>
              </a:solidFill>
              <a:latin typeface="Calibri"/>
              <a:ea typeface="Calibri"/>
              <a:cs typeface="Calibri"/>
              <a:sym typeface="Calibri"/>
            </a:endParaRPr>
          </a:p>
          <a:p>
            <a:pPr indent="0" lvl="0" marL="0">
              <a:spcBef>
                <a:spcPts val="1600"/>
              </a:spcBef>
              <a:spcAft>
                <a:spcPts val="0"/>
              </a:spcAft>
              <a:buNone/>
            </a:pPr>
            <a:r>
              <a:rPr lang="en" sz="2400">
                <a:solidFill>
                  <a:srgbClr val="444444"/>
                </a:solidFill>
                <a:latin typeface="Calibri"/>
                <a:ea typeface="Calibri"/>
                <a:cs typeface="Calibri"/>
                <a:sym typeface="Calibri"/>
              </a:rPr>
              <a:t>    </a:t>
            </a:r>
            <a:r>
              <a:rPr lang="en" sz="2400">
                <a:solidFill>
                  <a:srgbClr val="444444"/>
                </a:solidFill>
                <a:latin typeface="Calibri"/>
                <a:ea typeface="Calibri"/>
                <a:cs typeface="Calibri"/>
                <a:sym typeface="Calibri"/>
              </a:rPr>
              <a:t>So the response time required should be as short as possible.</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